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28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1" d="100"/>
          <a:sy n="91" d="100"/>
        </p:scale>
        <p:origin x="1284" y="5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251D9-027E-4AE8-807C-5B87BBC2F7A5}"/>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3BD45F9-EECF-4D2F-8C20-90C86AEE0D43}"/>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34D178E-C079-4385-86B1-CD959FB63F67}"/>
              </a:ext>
            </a:extLst>
          </p:cNvPr>
          <p:cNvSpPr>
            <a:spLocks noGrp="1"/>
          </p:cNvSpPr>
          <p:nvPr>
            <p:ph type="dt" sz="half" idx="10"/>
          </p:nvPr>
        </p:nvSpPr>
        <p:spPr>
          <a:xfrm>
            <a:off x="838200" y="6356350"/>
            <a:ext cx="2743200" cy="365125"/>
          </a:xfrm>
          <a:prstGeom prst="rect">
            <a:avLst/>
          </a:prstGeom>
        </p:spPr>
        <p:txBody>
          <a:bodyPr/>
          <a:lstStyle/>
          <a:p>
            <a:fld id="{43B9F8B4-584D-45E9-ACC1-5B55CCD9A75E}" type="datetimeFigureOut">
              <a:rPr lang="en-GB" smtClean="0"/>
              <a:t>28/06/2024</a:t>
            </a:fld>
            <a:endParaRPr lang="en-GB"/>
          </a:p>
        </p:txBody>
      </p:sp>
      <p:sp>
        <p:nvSpPr>
          <p:cNvPr id="5" name="Footer Placeholder 4">
            <a:extLst>
              <a:ext uri="{FF2B5EF4-FFF2-40B4-BE49-F238E27FC236}">
                <a16:creationId xmlns:a16="http://schemas.microsoft.com/office/drawing/2014/main" id="{2E158C9D-0DF1-424F-BD1E-3A047D639F3D}"/>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049E4EF-283F-4A44-A3DA-C8F31B088923}"/>
              </a:ext>
            </a:extLst>
          </p:cNvPr>
          <p:cNvSpPr>
            <a:spLocks noGrp="1"/>
          </p:cNvSpPr>
          <p:nvPr>
            <p:ph type="sldNum" sz="quarter" idx="12"/>
          </p:nvPr>
        </p:nvSpPr>
        <p:spPr>
          <a:xfrm>
            <a:off x="8610600" y="6356350"/>
            <a:ext cx="2743200" cy="365125"/>
          </a:xfrm>
          <a:prstGeom prst="rect">
            <a:avLst/>
          </a:prstGeom>
        </p:spPr>
        <p:txBody>
          <a:bodyPr/>
          <a:lstStyle/>
          <a:p>
            <a:fld id="{72316172-2024-4816-8BC7-285E303CC1A9}" type="slidenum">
              <a:rPr lang="en-GB" smtClean="0"/>
              <a:t>‹#›</a:t>
            </a:fld>
            <a:endParaRPr lang="en-GB"/>
          </a:p>
        </p:txBody>
      </p:sp>
    </p:spTree>
    <p:extLst>
      <p:ext uri="{BB962C8B-B14F-4D97-AF65-F5344CB8AC3E}">
        <p14:creationId xmlns:p14="http://schemas.microsoft.com/office/powerpoint/2010/main" val="1176890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89419-0FC5-4566-884E-05A76E6F754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BD1B9BF-8549-4C25-87FA-9031E4A4AE24}"/>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A0862B-B399-4F33-8510-52E50327ECDA}"/>
              </a:ext>
            </a:extLst>
          </p:cNvPr>
          <p:cNvSpPr>
            <a:spLocks noGrp="1"/>
          </p:cNvSpPr>
          <p:nvPr>
            <p:ph type="dt" sz="half" idx="10"/>
          </p:nvPr>
        </p:nvSpPr>
        <p:spPr>
          <a:xfrm>
            <a:off x="838200" y="6356350"/>
            <a:ext cx="2743200" cy="365125"/>
          </a:xfrm>
          <a:prstGeom prst="rect">
            <a:avLst/>
          </a:prstGeom>
        </p:spPr>
        <p:txBody>
          <a:bodyPr/>
          <a:lstStyle/>
          <a:p>
            <a:fld id="{43B9F8B4-584D-45E9-ACC1-5B55CCD9A75E}" type="datetimeFigureOut">
              <a:rPr lang="en-GB" smtClean="0"/>
              <a:t>28/06/2024</a:t>
            </a:fld>
            <a:endParaRPr lang="en-GB"/>
          </a:p>
        </p:txBody>
      </p:sp>
      <p:sp>
        <p:nvSpPr>
          <p:cNvPr id="5" name="Footer Placeholder 4">
            <a:extLst>
              <a:ext uri="{FF2B5EF4-FFF2-40B4-BE49-F238E27FC236}">
                <a16:creationId xmlns:a16="http://schemas.microsoft.com/office/drawing/2014/main" id="{D5643EBC-2266-4E74-811C-67BE1E39722B}"/>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589E14B5-2E5C-4C10-8218-B7EBDC4674FF}"/>
              </a:ext>
            </a:extLst>
          </p:cNvPr>
          <p:cNvSpPr>
            <a:spLocks noGrp="1"/>
          </p:cNvSpPr>
          <p:nvPr>
            <p:ph type="sldNum" sz="quarter" idx="12"/>
          </p:nvPr>
        </p:nvSpPr>
        <p:spPr>
          <a:xfrm>
            <a:off x="8610600" y="6356350"/>
            <a:ext cx="2743200" cy="365125"/>
          </a:xfrm>
          <a:prstGeom prst="rect">
            <a:avLst/>
          </a:prstGeom>
        </p:spPr>
        <p:txBody>
          <a:bodyPr/>
          <a:lstStyle/>
          <a:p>
            <a:fld id="{72316172-2024-4816-8BC7-285E303CC1A9}" type="slidenum">
              <a:rPr lang="en-GB" smtClean="0"/>
              <a:t>‹#›</a:t>
            </a:fld>
            <a:endParaRPr lang="en-GB"/>
          </a:p>
        </p:txBody>
      </p:sp>
    </p:spTree>
    <p:extLst>
      <p:ext uri="{BB962C8B-B14F-4D97-AF65-F5344CB8AC3E}">
        <p14:creationId xmlns:p14="http://schemas.microsoft.com/office/powerpoint/2010/main" val="112182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BCDEC8-A579-43AF-AF4B-6E83B2893C4E}"/>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911D532-5176-4AB6-956F-93CC112EA4A1}"/>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50D551-DDD1-477E-BCCD-AEAE2B71DB1F}"/>
              </a:ext>
            </a:extLst>
          </p:cNvPr>
          <p:cNvSpPr>
            <a:spLocks noGrp="1"/>
          </p:cNvSpPr>
          <p:nvPr>
            <p:ph type="dt" sz="half" idx="10"/>
          </p:nvPr>
        </p:nvSpPr>
        <p:spPr>
          <a:xfrm>
            <a:off x="838200" y="6356350"/>
            <a:ext cx="2743200" cy="365125"/>
          </a:xfrm>
          <a:prstGeom prst="rect">
            <a:avLst/>
          </a:prstGeom>
        </p:spPr>
        <p:txBody>
          <a:bodyPr/>
          <a:lstStyle/>
          <a:p>
            <a:fld id="{43B9F8B4-584D-45E9-ACC1-5B55CCD9A75E}" type="datetimeFigureOut">
              <a:rPr lang="en-GB" smtClean="0"/>
              <a:t>28/06/2024</a:t>
            </a:fld>
            <a:endParaRPr lang="en-GB"/>
          </a:p>
        </p:txBody>
      </p:sp>
      <p:sp>
        <p:nvSpPr>
          <p:cNvPr id="5" name="Footer Placeholder 4">
            <a:extLst>
              <a:ext uri="{FF2B5EF4-FFF2-40B4-BE49-F238E27FC236}">
                <a16:creationId xmlns:a16="http://schemas.microsoft.com/office/drawing/2014/main" id="{378E79DE-8E99-40A7-B09C-67073F7C59E3}"/>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DE38750B-829A-482A-BF59-CA34D02C062E}"/>
              </a:ext>
            </a:extLst>
          </p:cNvPr>
          <p:cNvSpPr>
            <a:spLocks noGrp="1"/>
          </p:cNvSpPr>
          <p:nvPr>
            <p:ph type="sldNum" sz="quarter" idx="12"/>
          </p:nvPr>
        </p:nvSpPr>
        <p:spPr>
          <a:xfrm>
            <a:off x="8610600" y="6356350"/>
            <a:ext cx="2743200" cy="365125"/>
          </a:xfrm>
          <a:prstGeom prst="rect">
            <a:avLst/>
          </a:prstGeom>
        </p:spPr>
        <p:txBody>
          <a:bodyPr/>
          <a:lstStyle/>
          <a:p>
            <a:fld id="{72316172-2024-4816-8BC7-285E303CC1A9}" type="slidenum">
              <a:rPr lang="en-GB" smtClean="0"/>
              <a:t>‹#›</a:t>
            </a:fld>
            <a:endParaRPr lang="en-GB"/>
          </a:p>
        </p:txBody>
      </p:sp>
    </p:spTree>
    <p:extLst>
      <p:ext uri="{BB962C8B-B14F-4D97-AF65-F5344CB8AC3E}">
        <p14:creationId xmlns:p14="http://schemas.microsoft.com/office/powerpoint/2010/main" val="2649135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45804-D2CD-4921-B1EB-2243BB83B92E}"/>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AB481B4-A758-4C1A-BF99-1D64A805B332}"/>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3D3334-6EE7-4E8E-ACF0-B1DAD8253F9F}"/>
              </a:ext>
            </a:extLst>
          </p:cNvPr>
          <p:cNvSpPr>
            <a:spLocks noGrp="1"/>
          </p:cNvSpPr>
          <p:nvPr>
            <p:ph type="dt" sz="half" idx="10"/>
          </p:nvPr>
        </p:nvSpPr>
        <p:spPr>
          <a:xfrm>
            <a:off x="838200" y="6356350"/>
            <a:ext cx="2743200" cy="365125"/>
          </a:xfrm>
          <a:prstGeom prst="rect">
            <a:avLst/>
          </a:prstGeom>
        </p:spPr>
        <p:txBody>
          <a:bodyPr/>
          <a:lstStyle/>
          <a:p>
            <a:fld id="{43B9F8B4-584D-45E9-ACC1-5B55CCD9A75E}" type="datetimeFigureOut">
              <a:rPr lang="en-GB" smtClean="0"/>
              <a:t>28/06/2024</a:t>
            </a:fld>
            <a:endParaRPr lang="en-GB"/>
          </a:p>
        </p:txBody>
      </p:sp>
      <p:sp>
        <p:nvSpPr>
          <p:cNvPr id="5" name="Footer Placeholder 4">
            <a:extLst>
              <a:ext uri="{FF2B5EF4-FFF2-40B4-BE49-F238E27FC236}">
                <a16:creationId xmlns:a16="http://schemas.microsoft.com/office/drawing/2014/main" id="{2ED8AB72-D409-469A-8E5D-181E3B7D99F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E8A1DE2-0514-4C07-9AD7-B7453A786909}"/>
              </a:ext>
            </a:extLst>
          </p:cNvPr>
          <p:cNvSpPr>
            <a:spLocks noGrp="1"/>
          </p:cNvSpPr>
          <p:nvPr>
            <p:ph type="sldNum" sz="quarter" idx="12"/>
          </p:nvPr>
        </p:nvSpPr>
        <p:spPr>
          <a:xfrm>
            <a:off x="8610600" y="6356350"/>
            <a:ext cx="2743200" cy="365125"/>
          </a:xfrm>
          <a:prstGeom prst="rect">
            <a:avLst/>
          </a:prstGeom>
        </p:spPr>
        <p:txBody>
          <a:bodyPr/>
          <a:lstStyle/>
          <a:p>
            <a:fld id="{72316172-2024-4816-8BC7-285E303CC1A9}" type="slidenum">
              <a:rPr lang="en-GB" smtClean="0"/>
              <a:t>‹#›</a:t>
            </a:fld>
            <a:endParaRPr lang="en-GB"/>
          </a:p>
        </p:txBody>
      </p:sp>
    </p:spTree>
    <p:extLst>
      <p:ext uri="{BB962C8B-B14F-4D97-AF65-F5344CB8AC3E}">
        <p14:creationId xmlns:p14="http://schemas.microsoft.com/office/powerpoint/2010/main" val="3734289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5A998-217C-4E01-B7BA-82DC41C7D286}"/>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1B0C8BB-3BD4-4D7A-8E41-7363F8D1726E}"/>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5F39CF-13AE-4B32-AA59-16C162A21779}"/>
              </a:ext>
            </a:extLst>
          </p:cNvPr>
          <p:cNvSpPr>
            <a:spLocks noGrp="1"/>
          </p:cNvSpPr>
          <p:nvPr>
            <p:ph type="dt" sz="half" idx="10"/>
          </p:nvPr>
        </p:nvSpPr>
        <p:spPr>
          <a:xfrm>
            <a:off x="838200" y="6356350"/>
            <a:ext cx="2743200" cy="365125"/>
          </a:xfrm>
          <a:prstGeom prst="rect">
            <a:avLst/>
          </a:prstGeom>
        </p:spPr>
        <p:txBody>
          <a:bodyPr/>
          <a:lstStyle/>
          <a:p>
            <a:fld id="{43B9F8B4-584D-45E9-ACC1-5B55CCD9A75E}" type="datetimeFigureOut">
              <a:rPr lang="en-GB" smtClean="0"/>
              <a:t>28/06/2024</a:t>
            </a:fld>
            <a:endParaRPr lang="en-GB"/>
          </a:p>
        </p:txBody>
      </p:sp>
      <p:sp>
        <p:nvSpPr>
          <p:cNvPr id="5" name="Footer Placeholder 4">
            <a:extLst>
              <a:ext uri="{FF2B5EF4-FFF2-40B4-BE49-F238E27FC236}">
                <a16:creationId xmlns:a16="http://schemas.microsoft.com/office/drawing/2014/main" id="{C2C7A063-8AF2-4334-8A48-18182CD5F8A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04522B34-987C-4BCB-86F9-B80694E8301E}"/>
              </a:ext>
            </a:extLst>
          </p:cNvPr>
          <p:cNvSpPr>
            <a:spLocks noGrp="1"/>
          </p:cNvSpPr>
          <p:nvPr>
            <p:ph type="sldNum" sz="quarter" idx="12"/>
          </p:nvPr>
        </p:nvSpPr>
        <p:spPr>
          <a:xfrm>
            <a:off x="8610600" y="6356350"/>
            <a:ext cx="2743200" cy="365125"/>
          </a:xfrm>
          <a:prstGeom prst="rect">
            <a:avLst/>
          </a:prstGeom>
        </p:spPr>
        <p:txBody>
          <a:bodyPr/>
          <a:lstStyle/>
          <a:p>
            <a:fld id="{72316172-2024-4816-8BC7-285E303CC1A9}" type="slidenum">
              <a:rPr lang="en-GB" smtClean="0"/>
              <a:t>‹#›</a:t>
            </a:fld>
            <a:endParaRPr lang="en-GB"/>
          </a:p>
        </p:txBody>
      </p:sp>
    </p:spTree>
    <p:extLst>
      <p:ext uri="{BB962C8B-B14F-4D97-AF65-F5344CB8AC3E}">
        <p14:creationId xmlns:p14="http://schemas.microsoft.com/office/powerpoint/2010/main" val="3256680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309BD-9658-44A5-8223-6AA21497E515}"/>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9F5B9C0-8C04-449E-9AFB-926F57859B83}"/>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8DACDD7-C33C-4404-A655-1DA85BF77FF6}"/>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843F35-BE53-4640-A847-C0B119B3CC4A}"/>
              </a:ext>
            </a:extLst>
          </p:cNvPr>
          <p:cNvSpPr>
            <a:spLocks noGrp="1"/>
          </p:cNvSpPr>
          <p:nvPr>
            <p:ph type="dt" sz="half" idx="10"/>
          </p:nvPr>
        </p:nvSpPr>
        <p:spPr>
          <a:xfrm>
            <a:off x="838200" y="6356350"/>
            <a:ext cx="2743200" cy="365125"/>
          </a:xfrm>
          <a:prstGeom prst="rect">
            <a:avLst/>
          </a:prstGeom>
        </p:spPr>
        <p:txBody>
          <a:bodyPr/>
          <a:lstStyle/>
          <a:p>
            <a:fld id="{43B9F8B4-584D-45E9-ACC1-5B55CCD9A75E}" type="datetimeFigureOut">
              <a:rPr lang="en-GB" smtClean="0"/>
              <a:t>28/06/2024</a:t>
            </a:fld>
            <a:endParaRPr lang="en-GB"/>
          </a:p>
        </p:txBody>
      </p:sp>
      <p:sp>
        <p:nvSpPr>
          <p:cNvPr id="6" name="Footer Placeholder 5">
            <a:extLst>
              <a:ext uri="{FF2B5EF4-FFF2-40B4-BE49-F238E27FC236}">
                <a16:creationId xmlns:a16="http://schemas.microsoft.com/office/drawing/2014/main" id="{85B236B6-707E-4CF3-A016-F97C488B5CA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03629B2E-766F-4BA3-89AB-F6DB8F97AC65}"/>
              </a:ext>
            </a:extLst>
          </p:cNvPr>
          <p:cNvSpPr>
            <a:spLocks noGrp="1"/>
          </p:cNvSpPr>
          <p:nvPr>
            <p:ph type="sldNum" sz="quarter" idx="12"/>
          </p:nvPr>
        </p:nvSpPr>
        <p:spPr>
          <a:xfrm>
            <a:off x="8610600" y="6356350"/>
            <a:ext cx="2743200" cy="365125"/>
          </a:xfrm>
          <a:prstGeom prst="rect">
            <a:avLst/>
          </a:prstGeom>
        </p:spPr>
        <p:txBody>
          <a:bodyPr/>
          <a:lstStyle/>
          <a:p>
            <a:fld id="{72316172-2024-4816-8BC7-285E303CC1A9}" type="slidenum">
              <a:rPr lang="en-GB" smtClean="0"/>
              <a:t>‹#›</a:t>
            </a:fld>
            <a:endParaRPr lang="en-GB"/>
          </a:p>
        </p:txBody>
      </p:sp>
    </p:spTree>
    <p:extLst>
      <p:ext uri="{BB962C8B-B14F-4D97-AF65-F5344CB8AC3E}">
        <p14:creationId xmlns:p14="http://schemas.microsoft.com/office/powerpoint/2010/main" val="2621565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A295C-6871-4FB5-9074-7582968307A3}"/>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EECA0B-EB28-43D0-8066-2B273ADD3FF9}"/>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C03C17-711A-466A-B408-6B842BF98D53}"/>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4388363-F976-460F-9EE8-7F32EC335C8C}"/>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C770B1C-2E08-4646-87E2-6062CAE5A9F3}"/>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6D5A0B1-BEE9-435E-9A4B-D22DEEDBC6F6}"/>
              </a:ext>
            </a:extLst>
          </p:cNvPr>
          <p:cNvSpPr>
            <a:spLocks noGrp="1"/>
          </p:cNvSpPr>
          <p:nvPr>
            <p:ph type="dt" sz="half" idx="10"/>
          </p:nvPr>
        </p:nvSpPr>
        <p:spPr>
          <a:xfrm>
            <a:off x="838200" y="6356350"/>
            <a:ext cx="2743200" cy="365125"/>
          </a:xfrm>
          <a:prstGeom prst="rect">
            <a:avLst/>
          </a:prstGeom>
        </p:spPr>
        <p:txBody>
          <a:bodyPr/>
          <a:lstStyle/>
          <a:p>
            <a:fld id="{43B9F8B4-584D-45E9-ACC1-5B55CCD9A75E}" type="datetimeFigureOut">
              <a:rPr lang="en-GB" smtClean="0"/>
              <a:t>28/06/2024</a:t>
            </a:fld>
            <a:endParaRPr lang="en-GB"/>
          </a:p>
        </p:txBody>
      </p:sp>
      <p:sp>
        <p:nvSpPr>
          <p:cNvPr id="8" name="Footer Placeholder 7">
            <a:extLst>
              <a:ext uri="{FF2B5EF4-FFF2-40B4-BE49-F238E27FC236}">
                <a16:creationId xmlns:a16="http://schemas.microsoft.com/office/drawing/2014/main" id="{74C53125-AAB5-4E93-A30A-6A7D032BBF8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2A9E9592-46B7-4892-918E-947D7E3B31F1}"/>
              </a:ext>
            </a:extLst>
          </p:cNvPr>
          <p:cNvSpPr>
            <a:spLocks noGrp="1"/>
          </p:cNvSpPr>
          <p:nvPr>
            <p:ph type="sldNum" sz="quarter" idx="12"/>
          </p:nvPr>
        </p:nvSpPr>
        <p:spPr>
          <a:xfrm>
            <a:off x="8610600" y="6356350"/>
            <a:ext cx="2743200" cy="365125"/>
          </a:xfrm>
          <a:prstGeom prst="rect">
            <a:avLst/>
          </a:prstGeom>
        </p:spPr>
        <p:txBody>
          <a:bodyPr/>
          <a:lstStyle/>
          <a:p>
            <a:fld id="{72316172-2024-4816-8BC7-285E303CC1A9}" type="slidenum">
              <a:rPr lang="en-GB" smtClean="0"/>
              <a:t>‹#›</a:t>
            </a:fld>
            <a:endParaRPr lang="en-GB"/>
          </a:p>
        </p:txBody>
      </p:sp>
    </p:spTree>
    <p:extLst>
      <p:ext uri="{BB962C8B-B14F-4D97-AF65-F5344CB8AC3E}">
        <p14:creationId xmlns:p14="http://schemas.microsoft.com/office/powerpoint/2010/main" val="2651357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3FD27-A1D3-46DD-BFF8-E107B7F5E42E}"/>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699F9EB-E23A-4D1A-A41C-64283E4D1D45}"/>
              </a:ext>
            </a:extLst>
          </p:cNvPr>
          <p:cNvSpPr>
            <a:spLocks noGrp="1"/>
          </p:cNvSpPr>
          <p:nvPr>
            <p:ph type="dt" sz="half" idx="10"/>
          </p:nvPr>
        </p:nvSpPr>
        <p:spPr>
          <a:xfrm>
            <a:off x="838200" y="6356350"/>
            <a:ext cx="2743200" cy="365125"/>
          </a:xfrm>
          <a:prstGeom prst="rect">
            <a:avLst/>
          </a:prstGeom>
        </p:spPr>
        <p:txBody>
          <a:bodyPr/>
          <a:lstStyle/>
          <a:p>
            <a:fld id="{43B9F8B4-584D-45E9-ACC1-5B55CCD9A75E}" type="datetimeFigureOut">
              <a:rPr lang="en-GB" smtClean="0"/>
              <a:t>28/06/2024</a:t>
            </a:fld>
            <a:endParaRPr lang="en-GB"/>
          </a:p>
        </p:txBody>
      </p:sp>
      <p:sp>
        <p:nvSpPr>
          <p:cNvPr id="4" name="Footer Placeholder 3">
            <a:extLst>
              <a:ext uri="{FF2B5EF4-FFF2-40B4-BE49-F238E27FC236}">
                <a16:creationId xmlns:a16="http://schemas.microsoft.com/office/drawing/2014/main" id="{BAAF477E-81B3-4768-860B-D91DDAD48F8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8016D9F4-4AF4-46CB-9A4C-CB0A0DF5F93D}"/>
              </a:ext>
            </a:extLst>
          </p:cNvPr>
          <p:cNvSpPr>
            <a:spLocks noGrp="1"/>
          </p:cNvSpPr>
          <p:nvPr>
            <p:ph type="sldNum" sz="quarter" idx="12"/>
          </p:nvPr>
        </p:nvSpPr>
        <p:spPr>
          <a:xfrm>
            <a:off x="8610600" y="6356350"/>
            <a:ext cx="2743200" cy="365125"/>
          </a:xfrm>
          <a:prstGeom prst="rect">
            <a:avLst/>
          </a:prstGeom>
        </p:spPr>
        <p:txBody>
          <a:bodyPr/>
          <a:lstStyle/>
          <a:p>
            <a:fld id="{72316172-2024-4816-8BC7-285E303CC1A9}" type="slidenum">
              <a:rPr lang="en-GB" smtClean="0"/>
              <a:t>‹#›</a:t>
            </a:fld>
            <a:endParaRPr lang="en-GB"/>
          </a:p>
        </p:txBody>
      </p:sp>
    </p:spTree>
    <p:extLst>
      <p:ext uri="{BB962C8B-B14F-4D97-AF65-F5344CB8AC3E}">
        <p14:creationId xmlns:p14="http://schemas.microsoft.com/office/powerpoint/2010/main" val="3115022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1E2495-B81C-4C13-B9F2-74BACD33F185}"/>
              </a:ext>
            </a:extLst>
          </p:cNvPr>
          <p:cNvSpPr>
            <a:spLocks noGrp="1"/>
          </p:cNvSpPr>
          <p:nvPr>
            <p:ph type="dt" sz="half" idx="10"/>
          </p:nvPr>
        </p:nvSpPr>
        <p:spPr>
          <a:xfrm>
            <a:off x="838200" y="6356350"/>
            <a:ext cx="2743200" cy="365125"/>
          </a:xfrm>
          <a:prstGeom prst="rect">
            <a:avLst/>
          </a:prstGeom>
        </p:spPr>
        <p:txBody>
          <a:bodyPr/>
          <a:lstStyle/>
          <a:p>
            <a:fld id="{43B9F8B4-584D-45E9-ACC1-5B55CCD9A75E}" type="datetimeFigureOut">
              <a:rPr lang="en-GB" smtClean="0"/>
              <a:t>28/06/2024</a:t>
            </a:fld>
            <a:endParaRPr lang="en-GB"/>
          </a:p>
        </p:txBody>
      </p:sp>
      <p:sp>
        <p:nvSpPr>
          <p:cNvPr id="3" name="Footer Placeholder 2">
            <a:extLst>
              <a:ext uri="{FF2B5EF4-FFF2-40B4-BE49-F238E27FC236}">
                <a16:creationId xmlns:a16="http://schemas.microsoft.com/office/drawing/2014/main" id="{258020B8-9537-4503-9B8C-A2EA882BD4A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3EEDADD6-5A8B-48B0-A3FC-3F0A51C30052}"/>
              </a:ext>
            </a:extLst>
          </p:cNvPr>
          <p:cNvSpPr>
            <a:spLocks noGrp="1"/>
          </p:cNvSpPr>
          <p:nvPr>
            <p:ph type="sldNum" sz="quarter" idx="12"/>
          </p:nvPr>
        </p:nvSpPr>
        <p:spPr>
          <a:xfrm>
            <a:off x="8610600" y="6356350"/>
            <a:ext cx="2743200" cy="365125"/>
          </a:xfrm>
          <a:prstGeom prst="rect">
            <a:avLst/>
          </a:prstGeom>
        </p:spPr>
        <p:txBody>
          <a:bodyPr/>
          <a:lstStyle/>
          <a:p>
            <a:fld id="{72316172-2024-4816-8BC7-285E303CC1A9}" type="slidenum">
              <a:rPr lang="en-GB" smtClean="0"/>
              <a:t>‹#›</a:t>
            </a:fld>
            <a:endParaRPr lang="en-GB"/>
          </a:p>
        </p:txBody>
      </p:sp>
    </p:spTree>
    <p:extLst>
      <p:ext uri="{BB962C8B-B14F-4D97-AF65-F5344CB8AC3E}">
        <p14:creationId xmlns:p14="http://schemas.microsoft.com/office/powerpoint/2010/main" val="1981882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E88BC-B789-44A9-BC8C-19912520055F}"/>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7FA3C31-71CA-4C37-9234-A9B42562C87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76E8DB4-86FA-45E3-ABC5-CEA642EC444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231A889-0C02-4458-B340-98B3C1CE8F8A}"/>
              </a:ext>
            </a:extLst>
          </p:cNvPr>
          <p:cNvSpPr>
            <a:spLocks noGrp="1"/>
          </p:cNvSpPr>
          <p:nvPr>
            <p:ph type="dt" sz="half" idx="10"/>
          </p:nvPr>
        </p:nvSpPr>
        <p:spPr>
          <a:xfrm>
            <a:off x="838200" y="6356350"/>
            <a:ext cx="2743200" cy="365125"/>
          </a:xfrm>
          <a:prstGeom prst="rect">
            <a:avLst/>
          </a:prstGeom>
        </p:spPr>
        <p:txBody>
          <a:bodyPr/>
          <a:lstStyle/>
          <a:p>
            <a:fld id="{43B9F8B4-584D-45E9-ACC1-5B55CCD9A75E}" type="datetimeFigureOut">
              <a:rPr lang="en-GB" smtClean="0"/>
              <a:t>28/06/2024</a:t>
            </a:fld>
            <a:endParaRPr lang="en-GB"/>
          </a:p>
        </p:txBody>
      </p:sp>
      <p:sp>
        <p:nvSpPr>
          <p:cNvPr id="6" name="Footer Placeholder 5">
            <a:extLst>
              <a:ext uri="{FF2B5EF4-FFF2-40B4-BE49-F238E27FC236}">
                <a16:creationId xmlns:a16="http://schemas.microsoft.com/office/drawing/2014/main" id="{6C0F3104-D97C-4D4B-8E59-001F4E11A1C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8E4E7DE3-6F21-4CD6-9E51-032D7AF65240}"/>
              </a:ext>
            </a:extLst>
          </p:cNvPr>
          <p:cNvSpPr>
            <a:spLocks noGrp="1"/>
          </p:cNvSpPr>
          <p:nvPr>
            <p:ph type="sldNum" sz="quarter" idx="12"/>
          </p:nvPr>
        </p:nvSpPr>
        <p:spPr>
          <a:xfrm>
            <a:off x="8610600" y="6356350"/>
            <a:ext cx="2743200" cy="365125"/>
          </a:xfrm>
          <a:prstGeom prst="rect">
            <a:avLst/>
          </a:prstGeom>
        </p:spPr>
        <p:txBody>
          <a:bodyPr/>
          <a:lstStyle/>
          <a:p>
            <a:fld id="{72316172-2024-4816-8BC7-285E303CC1A9}" type="slidenum">
              <a:rPr lang="en-GB" smtClean="0"/>
              <a:t>‹#›</a:t>
            </a:fld>
            <a:endParaRPr lang="en-GB"/>
          </a:p>
        </p:txBody>
      </p:sp>
    </p:spTree>
    <p:extLst>
      <p:ext uri="{BB962C8B-B14F-4D97-AF65-F5344CB8AC3E}">
        <p14:creationId xmlns:p14="http://schemas.microsoft.com/office/powerpoint/2010/main" val="2154016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0EA47-9AF0-49F9-8AB3-42ADA9F4E5CD}"/>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27B8F2C-904F-4162-B990-77270A690B3D}"/>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C50F3D00-000C-4964-9016-3E2C0DE5843F}"/>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108A53F-70E9-435D-8C92-4C3500D9E938}"/>
              </a:ext>
            </a:extLst>
          </p:cNvPr>
          <p:cNvSpPr>
            <a:spLocks noGrp="1"/>
          </p:cNvSpPr>
          <p:nvPr>
            <p:ph type="dt" sz="half" idx="10"/>
          </p:nvPr>
        </p:nvSpPr>
        <p:spPr>
          <a:xfrm>
            <a:off x="838200" y="6356350"/>
            <a:ext cx="2743200" cy="365125"/>
          </a:xfrm>
          <a:prstGeom prst="rect">
            <a:avLst/>
          </a:prstGeom>
        </p:spPr>
        <p:txBody>
          <a:bodyPr/>
          <a:lstStyle/>
          <a:p>
            <a:fld id="{43B9F8B4-584D-45E9-ACC1-5B55CCD9A75E}" type="datetimeFigureOut">
              <a:rPr lang="en-GB" smtClean="0"/>
              <a:t>28/06/2024</a:t>
            </a:fld>
            <a:endParaRPr lang="en-GB"/>
          </a:p>
        </p:txBody>
      </p:sp>
      <p:sp>
        <p:nvSpPr>
          <p:cNvPr id="6" name="Footer Placeholder 5">
            <a:extLst>
              <a:ext uri="{FF2B5EF4-FFF2-40B4-BE49-F238E27FC236}">
                <a16:creationId xmlns:a16="http://schemas.microsoft.com/office/drawing/2014/main" id="{80552A7A-3373-4F56-9237-74BCEA867C1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ECC36D9A-E9DE-4F60-94AB-28BDB19E9C74}"/>
              </a:ext>
            </a:extLst>
          </p:cNvPr>
          <p:cNvSpPr>
            <a:spLocks noGrp="1"/>
          </p:cNvSpPr>
          <p:nvPr>
            <p:ph type="sldNum" sz="quarter" idx="12"/>
          </p:nvPr>
        </p:nvSpPr>
        <p:spPr>
          <a:xfrm>
            <a:off x="8610600" y="6356350"/>
            <a:ext cx="2743200" cy="365125"/>
          </a:xfrm>
          <a:prstGeom prst="rect">
            <a:avLst/>
          </a:prstGeom>
        </p:spPr>
        <p:txBody>
          <a:bodyPr/>
          <a:lstStyle/>
          <a:p>
            <a:fld id="{72316172-2024-4816-8BC7-285E303CC1A9}" type="slidenum">
              <a:rPr lang="en-GB" smtClean="0"/>
              <a:t>‹#›</a:t>
            </a:fld>
            <a:endParaRPr lang="en-GB"/>
          </a:p>
        </p:txBody>
      </p:sp>
    </p:spTree>
    <p:extLst>
      <p:ext uri="{BB962C8B-B14F-4D97-AF65-F5344CB8AC3E}">
        <p14:creationId xmlns:p14="http://schemas.microsoft.com/office/powerpoint/2010/main" val="89155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hqprint">
            <a:extLst>
              <a:ext uri="{28A0092B-C50C-407E-A947-70E740481C1C}">
                <a14:useLocalDpi xmlns:a14="http://schemas.microsoft.com/office/drawing/2010/main" val="0"/>
              </a:ext>
            </a:extLst>
          </a:blip>
          <a:stretch>
            <a:fillRect/>
          </a:stretch>
        </p:blipFill>
        <p:spPr>
          <a:xfrm>
            <a:off x="4819144" y="4971997"/>
            <a:ext cx="2553712" cy="1822584"/>
          </a:xfrm>
          <a:prstGeom prst="rect">
            <a:avLst/>
          </a:prstGeom>
        </p:spPr>
      </p:pic>
      <p:sp>
        <p:nvSpPr>
          <p:cNvPr id="8" name="TextBox 7"/>
          <p:cNvSpPr txBox="1"/>
          <p:nvPr userDrawn="1"/>
        </p:nvSpPr>
        <p:spPr>
          <a:xfrm>
            <a:off x="4275191" y="6486804"/>
            <a:ext cx="3825086" cy="307777"/>
          </a:xfrm>
          <a:prstGeom prst="rect">
            <a:avLst/>
          </a:prstGeom>
          <a:noFill/>
        </p:spPr>
        <p:txBody>
          <a:bodyPr wrap="none" rtlCol="0">
            <a:spAutoFit/>
          </a:bodyPr>
          <a:lstStyle/>
          <a:p>
            <a:r>
              <a:rPr lang="en-GB" sz="1400" dirty="0">
                <a:solidFill>
                  <a:schemeClr val="accent6">
                    <a:lumMod val="20000"/>
                    <a:lumOff val="80000"/>
                  </a:schemeClr>
                </a:solidFill>
              </a:rPr>
              <a:t>∙The</a:t>
            </a:r>
            <a:r>
              <a:rPr lang="en-GB" sz="1400" baseline="0" dirty="0">
                <a:solidFill>
                  <a:schemeClr val="accent6">
                    <a:lumMod val="20000"/>
                    <a:lumOff val="80000"/>
                  </a:schemeClr>
                </a:solidFill>
              </a:rPr>
              <a:t> national charity for road crash victims</a:t>
            </a:r>
            <a:r>
              <a:rPr lang="en-GB" sz="1400" dirty="0">
                <a:solidFill>
                  <a:schemeClr val="accent6">
                    <a:lumMod val="20000"/>
                    <a:lumOff val="80000"/>
                  </a:schemeClr>
                </a:solidFill>
              </a:rPr>
              <a:t>∙</a:t>
            </a:r>
          </a:p>
        </p:txBody>
      </p:sp>
    </p:spTree>
    <p:extLst>
      <p:ext uri="{BB962C8B-B14F-4D97-AF65-F5344CB8AC3E}">
        <p14:creationId xmlns:p14="http://schemas.microsoft.com/office/powerpoint/2010/main" val="2325723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D285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7D035-FCD9-452B-B003-AE9C9E70914C}"/>
              </a:ext>
            </a:extLst>
          </p:cNvPr>
          <p:cNvSpPr>
            <a:spLocks noGrp="1"/>
          </p:cNvSpPr>
          <p:nvPr>
            <p:ph type="ctrTitle"/>
          </p:nvPr>
        </p:nvSpPr>
        <p:spPr>
          <a:xfrm>
            <a:off x="2213540" y="1953456"/>
            <a:ext cx="8216574" cy="2387600"/>
          </a:xfrm>
        </p:spPr>
        <p:txBody>
          <a:bodyPr>
            <a:noAutofit/>
          </a:bodyPr>
          <a:lstStyle/>
          <a:p>
            <a:r>
              <a:rPr lang="en-US" sz="4500" b="1" dirty="0">
                <a:solidFill>
                  <a:schemeClr val="accent6">
                    <a:lumMod val="20000"/>
                    <a:lumOff val="80000"/>
                  </a:schemeClr>
                </a:solidFill>
              </a:rPr>
              <a:t>Just some of the reasons why supporters have signed our open Graduated Driving Licensing letter </a:t>
            </a:r>
            <a:endParaRPr lang="en-GB" sz="4500" b="1" dirty="0">
              <a:solidFill>
                <a:schemeClr val="accent6">
                  <a:lumMod val="20000"/>
                  <a:lumOff val="80000"/>
                </a:schemeClr>
              </a:solidFill>
            </a:endParaRPr>
          </a:p>
        </p:txBody>
      </p:sp>
      <p:sp>
        <p:nvSpPr>
          <p:cNvPr id="4" name="TextBox 3">
            <a:extLst>
              <a:ext uri="{FF2B5EF4-FFF2-40B4-BE49-F238E27FC236}">
                <a16:creationId xmlns:a16="http://schemas.microsoft.com/office/drawing/2014/main" id="{A6706CD5-88DC-483E-9593-2278E361B27D}"/>
              </a:ext>
            </a:extLst>
          </p:cNvPr>
          <p:cNvSpPr txBox="1"/>
          <p:nvPr/>
        </p:nvSpPr>
        <p:spPr>
          <a:xfrm>
            <a:off x="1673290" y="6279503"/>
            <a:ext cx="4767943" cy="369332"/>
          </a:xfrm>
          <a:prstGeom prst="rect">
            <a:avLst/>
          </a:prstGeom>
          <a:noFill/>
        </p:spPr>
        <p:txBody>
          <a:bodyPr wrap="square" rtlCol="0">
            <a:spAutoFit/>
          </a:bodyPr>
          <a:lstStyle/>
          <a:p>
            <a:r>
              <a:rPr lang="en-GB" dirty="0">
                <a:solidFill>
                  <a:schemeClr val="bg1"/>
                </a:solidFill>
                <a:latin typeface="+mj-lt"/>
              </a:rPr>
              <a:t>The national charity for road crash victims</a:t>
            </a:r>
          </a:p>
        </p:txBody>
      </p:sp>
    </p:spTree>
    <p:extLst>
      <p:ext uri="{BB962C8B-B14F-4D97-AF65-F5344CB8AC3E}">
        <p14:creationId xmlns:p14="http://schemas.microsoft.com/office/powerpoint/2010/main" val="4152532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7157" y="1040491"/>
            <a:ext cx="8697686" cy="4572635"/>
          </a:xfrm>
        </p:spPr>
        <p:txBody>
          <a:bodyPr/>
          <a:lstStyle/>
          <a:p>
            <a:pPr algn="ctr" fontAlgn="base"/>
            <a:r>
              <a:rPr lang="en-US" sz="4000" dirty="0"/>
              <a:t>“I know someone who unfortunately lost their life a few days before their 18th birthday as a passenger of a new young driver and seeing the heartbreak that it caused was and still is devastating.”</a:t>
            </a:r>
            <a:br>
              <a:rPr lang="en-US" sz="4000" dirty="0"/>
            </a:br>
            <a:br>
              <a:rPr lang="en-US" dirty="0"/>
            </a:br>
            <a:endParaRPr lang="en-GB" dirty="0"/>
          </a:p>
        </p:txBody>
      </p:sp>
    </p:spTree>
    <p:extLst>
      <p:ext uri="{BB962C8B-B14F-4D97-AF65-F5344CB8AC3E}">
        <p14:creationId xmlns:p14="http://schemas.microsoft.com/office/powerpoint/2010/main" val="4083722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8675" y="903554"/>
            <a:ext cx="7974649" cy="5217069"/>
          </a:xfrm>
        </p:spPr>
        <p:txBody>
          <a:bodyPr/>
          <a:lstStyle/>
          <a:p>
            <a:pPr algn="ctr" fontAlgn="base"/>
            <a:r>
              <a:rPr lang="en-US" sz="3800" dirty="0"/>
              <a:t>“In November 2023, our 40-year-old daughter, as a pedestrian, was killed by a car driven by a younger driver. If this immeasurable loss for families and friends can be lessened by extending the probationary period for young drivers, that can only be a good thing.”</a:t>
            </a:r>
            <a:br>
              <a:rPr lang="en-US" sz="3800" dirty="0"/>
            </a:br>
            <a:r>
              <a:rPr lang="en-US" sz="3800" dirty="0"/>
              <a:t> </a:t>
            </a:r>
            <a:br>
              <a:rPr lang="en-US" sz="3800" dirty="0"/>
            </a:br>
            <a:br>
              <a:rPr lang="en-US" dirty="0"/>
            </a:br>
            <a:endParaRPr lang="en-GB" dirty="0"/>
          </a:p>
        </p:txBody>
      </p:sp>
    </p:spTree>
    <p:extLst>
      <p:ext uri="{BB962C8B-B14F-4D97-AF65-F5344CB8AC3E}">
        <p14:creationId xmlns:p14="http://schemas.microsoft.com/office/powerpoint/2010/main" val="927998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9365" y="617974"/>
            <a:ext cx="7893269" cy="4642304"/>
          </a:xfrm>
        </p:spPr>
        <p:txBody>
          <a:bodyPr/>
          <a:lstStyle/>
          <a:p>
            <a:pPr algn="ctr"/>
            <a:r>
              <a:rPr lang="en-GB" dirty="0"/>
              <a:t>“Young drivers need to build experience in a carefully calibrated and controlled way for their own safety and for the safety of all road users and their passengers, as well as pedestrians.”</a:t>
            </a:r>
            <a:br>
              <a:rPr lang="en-GB" dirty="0"/>
            </a:br>
            <a:br>
              <a:rPr lang="en-GB" dirty="0"/>
            </a:br>
            <a:endParaRPr lang="en-GB" b="1" dirty="0"/>
          </a:p>
        </p:txBody>
      </p:sp>
    </p:spTree>
    <p:extLst>
      <p:ext uri="{BB962C8B-B14F-4D97-AF65-F5344CB8AC3E}">
        <p14:creationId xmlns:p14="http://schemas.microsoft.com/office/powerpoint/2010/main" val="1513556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9615" y="1086077"/>
            <a:ext cx="9159915" cy="4685846"/>
          </a:xfrm>
        </p:spPr>
        <p:txBody>
          <a:bodyPr/>
          <a:lstStyle/>
          <a:p>
            <a:pPr algn="ctr"/>
            <a:r>
              <a:rPr lang="en-GB" sz="3800" dirty="0"/>
              <a:t>“I lost my 21-year-old daughter in a car crash last year, 3 months after passing her test. Had the graduated driving licence been legislation, I truly believe she would still be here now. She was driving with friends, who were lucky enough to escape with their lives.”</a:t>
            </a:r>
            <a:br>
              <a:rPr lang="en-GB" sz="3800" dirty="0"/>
            </a:br>
            <a:br>
              <a:rPr lang="en-GB" sz="3800" dirty="0"/>
            </a:br>
            <a:endParaRPr lang="en-GB" sz="3800" b="1" dirty="0"/>
          </a:p>
        </p:txBody>
      </p:sp>
    </p:spTree>
    <p:extLst>
      <p:ext uri="{BB962C8B-B14F-4D97-AF65-F5344CB8AC3E}">
        <p14:creationId xmlns:p14="http://schemas.microsoft.com/office/powerpoint/2010/main" val="2779812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7734" y="1195443"/>
            <a:ext cx="9556531" cy="1325563"/>
          </a:xfrm>
        </p:spPr>
        <p:txBody>
          <a:bodyPr/>
          <a:lstStyle/>
          <a:p>
            <a:pPr algn="ctr"/>
            <a:r>
              <a:rPr lang="en-GB" sz="3800" dirty="0"/>
              <a:t>“The numbers of deaths on our roads is increasing drastically. The standard of driving is so bad. Our son was killed on his way to work in a road crash. It’s time to act. Please implement legislation for Graduated Driving Licensing. Save lives and serious injuries on our roads.”</a:t>
            </a:r>
            <a:br>
              <a:rPr lang="en-GB" sz="3800" dirty="0"/>
            </a:br>
            <a:br>
              <a:rPr lang="en-GB" sz="3800" dirty="0"/>
            </a:br>
            <a:endParaRPr lang="en-GB" sz="3800" dirty="0"/>
          </a:p>
        </p:txBody>
      </p:sp>
    </p:spTree>
    <p:extLst>
      <p:ext uri="{BB962C8B-B14F-4D97-AF65-F5344CB8AC3E}">
        <p14:creationId xmlns:p14="http://schemas.microsoft.com/office/powerpoint/2010/main" val="1321669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5434" y="1020762"/>
            <a:ext cx="8261132" cy="4816475"/>
          </a:xfrm>
        </p:spPr>
        <p:txBody>
          <a:bodyPr/>
          <a:lstStyle/>
          <a:p>
            <a:pPr algn="ctr"/>
            <a:r>
              <a:rPr lang="en-GB" sz="4000" dirty="0"/>
              <a:t>“Aware of the evidence in favour of this intervention. I have lost friends in road traffic crashes and anything that can be done to cut this major cause of mortality would be welcome.”</a:t>
            </a:r>
            <a:br>
              <a:rPr lang="en-GB" sz="4000" b="1" dirty="0"/>
            </a:br>
            <a:br>
              <a:rPr lang="en-GB" sz="4000" b="1" dirty="0"/>
            </a:br>
            <a:endParaRPr lang="en-GB" sz="4000" dirty="0"/>
          </a:p>
        </p:txBody>
      </p:sp>
    </p:spTree>
    <p:extLst>
      <p:ext uri="{BB962C8B-B14F-4D97-AF65-F5344CB8AC3E}">
        <p14:creationId xmlns:p14="http://schemas.microsoft.com/office/powerpoint/2010/main" val="519953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5D285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7D035-FCD9-452B-B003-AE9C9E70914C}"/>
              </a:ext>
            </a:extLst>
          </p:cNvPr>
          <p:cNvSpPr>
            <a:spLocks noGrp="1"/>
          </p:cNvSpPr>
          <p:nvPr>
            <p:ph type="ctrTitle"/>
          </p:nvPr>
        </p:nvSpPr>
        <p:spPr>
          <a:xfrm>
            <a:off x="520951" y="2738898"/>
            <a:ext cx="11347938" cy="2387600"/>
          </a:xfrm>
        </p:spPr>
        <p:txBody>
          <a:bodyPr>
            <a:noAutofit/>
          </a:bodyPr>
          <a:lstStyle/>
          <a:p>
            <a:r>
              <a:rPr lang="en-US" sz="4000" dirty="0">
                <a:solidFill>
                  <a:schemeClr val="accent6">
                    <a:lumMod val="20000"/>
                    <a:lumOff val="80000"/>
                  </a:schemeClr>
                </a:solidFill>
              </a:rPr>
              <a:t>“I have seen first-hand the devastation caused by crashes involving young and inexperienced drivers. I believe the introduction of GDL will save lives and needs to be prioritised.”</a:t>
            </a:r>
            <a:br>
              <a:rPr lang="en-US" sz="4000" b="1" dirty="0">
                <a:solidFill>
                  <a:schemeClr val="accent6">
                    <a:lumMod val="20000"/>
                    <a:lumOff val="80000"/>
                  </a:schemeClr>
                </a:solidFill>
              </a:rPr>
            </a:br>
            <a:endParaRPr lang="en-GB" sz="4000" dirty="0">
              <a:solidFill>
                <a:schemeClr val="accent6">
                  <a:lumMod val="20000"/>
                  <a:lumOff val="80000"/>
                </a:schemeClr>
              </a:solidFill>
            </a:endParaRPr>
          </a:p>
        </p:txBody>
      </p:sp>
    </p:spTree>
    <p:extLst>
      <p:ext uri="{BB962C8B-B14F-4D97-AF65-F5344CB8AC3E}">
        <p14:creationId xmlns:p14="http://schemas.microsoft.com/office/powerpoint/2010/main" val="2563296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2979" y="986170"/>
            <a:ext cx="9186041" cy="4524315"/>
          </a:xfrm>
          <a:prstGeom prst="rect">
            <a:avLst/>
          </a:prstGeom>
        </p:spPr>
        <p:txBody>
          <a:bodyPr wrap="square">
            <a:spAutoFit/>
          </a:bodyPr>
          <a:lstStyle/>
          <a:p>
            <a:pPr algn="ctr"/>
            <a:r>
              <a:rPr lang="en-GB" sz="3600" dirty="0">
                <a:latin typeface="+mj-lt"/>
              </a:rPr>
              <a:t>“By looking at the statistical evidence, it is possible to act without an emotional bias. I welcome legislation to reduce the risks to young drivers in the 2020's, where external distractions from music, phones and the sub-conscious belief that vehicles provide safety and protection…”</a:t>
            </a:r>
          </a:p>
          <a:p>
            <a:pPr algn="ctr"/>
            <a:endParaRPr lang="en-GB" sz="3600" dirty="0">
              <a:latin typeface="+mj-lt"/>
            </a:endParaRPr>
          </a:p>
        </p:txBody>
      </p:sp>
    </p:spTree>
    <p:extLst>
      <p:ext uri="{BB962C8B-B14F-4D97-AF65-F5344CB8AC3E}">
        <p14:creationId xmlns:p14="http://schemas.microsoft.com/office/powerpoint/2010/main" val="2979705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9778" y="1578920"/>
            <a:ext cx="6852444" cy="3222807"/>
          </a:xfrm>
        </p:spPr>
        <p:txBody>
          <a:bodyPr/>
          <a:lstStyle/>
          <a:p>
            <a:pPr algn="ctr"/>
            <a:r>
              <a:rPr lang="en-GB" sz="4800" dirty="0"/>
              <a:t>“My daughter was killed by a 17-year-old, who had just passed his test.”</a:t>
            </a:r>
            <a:br>
              <a:rPr lang="en-GB" sz="4800" dirty="0"/>
            </a:br>
            <a:br>
              <a:rPr lang="en-GB" sz="4800" dirty="0"/>
            </a:br>
            <a:endParaRPr lang="en-GB" sz="4800" b="1" dirty="0"/>
          </a:p>
        </p:txBody>
      </p:sp>
    </p:spTree>
    <p:extLst>
      <p:ext uri="{BB962C8B-B14F-4D97-AF65-F5344CB8AC3E}">
        <p14:creationId xmlns:p14="http://schemas.microsoft.com/office/powerpoint/2010/main" val="3050409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5265" y="1035984"/>
            <a:ext cx="8122321" cy="4302669"/>
          </a:xfrm>
        </p:spPr>
        <p:txBody>
          <a:bodyPr/>
          <a:lstStyle/>
          <a:p>
            <a:pPr algn="ctr"/>
            <a:r>
              <a:rPr lang="en-GB" sz="4800" dirty="0"/>
              <a:t>“My brother was killed in a car crash aged 22 years. This had devastated my family and should not have happened.”</a:t>
            </a:r>
            <a:br>
              <a:rPr lang="en-GB" sz="4800" b="1" dirty="0"/>
            </a:br>
            <a:br>
              <a:rPr lang="en-GB" sz="4800" b="1" dirty="0"/>
            </a:br>
            <a:endParaRPr lang="en-GB" sz="4800" dirty="0"/>
          </a:p>
        </p:txBody>
      </p:sp>
    </p:spTree>
    <p:extLst>
      <p:ext uri="{BB962C8B-B14F-4D97-AF65-F5344CB8AC3E}">
        <p14:creationId xmlns:p14="http://schemas.microsoft.com/office/powerpoint/2010/main" val="3934705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3520" y="1025117"/>
            <a:ext cx="8164960" cy="4807766"/>
          </a:xfrm>
        </p:spPr>
        <p:txBody>
          <a:bodyPr/>
          <a:lstStyle/>
          <a:p>
            <a:pPr algn="ctr"/>
            <a:r>
              <a:rPr lang="en-GB" dirty="0"/>
              <a:t>“After years of falling road deaths, progress has now stalled so new initiatives are needed to stop yet more families suffering the unnecessary loss of a loved one.”</a:t>
            </a:r>
            <a:br>
              <a:rPr lang="en-GB" b="1" dirty="0"/>
            </a:br>
            <a:br>
              <a:rPr lang="en-GB" b="1" dirty="0"/>
            </a:br>
            <a:endParaRPr lang="en-GB" dirty="0"/>
          </a:p>
        </p:txBody>
      </p:sp>
    </p:spTree>
    <p:extLst>
      <p:ext uri="{BB962C8B-B14F-4D97-AF65-F5344CB8AC3E}">
        <p14:creationId xmlns:p14="http://schemas.microsoft.com/office/powerpoint/2010/main" val="531935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5039" y="749654"/>
            <a:ext cx="7641922" cy="6192429"/>
          </a:xfrm>
        </p:spPr>
        <p:txBody>
          <a:bodyPr/>
          <a:lstStyle/>
          <a:p>
            <a:pPr algn="ctr"/>
            <a:r>
              <a:rPr lang="en-GB" sz="3600" dirty="0"/>
              <a:t>“We lost a family member to dangerous driving. No family should have to go through that pain. Graduated driving licences are proven to reduce road death and injury and it's astounding to me that the UK does not follow this approach. We should do all we can to improve safety on our roads.”</a:t>
            </a:r>
            <a:br>
              <a:rPr lang="en-GB" sz="3600" b="1" dirty="0"/>
            </a:br>
            <a:br>
              <a:rPr lang="en-GB" sz="3600" b="1" dirty="0"/>
            </a:br>
            <a:endParaRPr lang="en-GB" sz="3600" dirty="0"/>
          </a:p>
        </p:txBody>
      </p:sp>
    </p:spTree>
    <p:extLst>
      <p:ext uri="{BB962C8B-B14F-4D97-AF65-F5344CB8AC3E}">
        <p14:creationId xmlns:p14="http://schemas.microsoft.com/office/powerpoint/2010/main" val="1882872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962" y="987788"/>
            <a:ext cx="8610075" cy="5870212"/>
          </a:xfrm>
        </p:spPr>
        <p:txBody>
          <a:bodyPr/>
          <a:lstStyle/>
          <a:p>
            <a:pPr algn="ctr"/>
            <a:r>
              <a:rPr lang="en-GB" sz="3800" dirty="0"/>
              <a:t>“We have two young sons, who will soon be learning to drive. The statistics for deaths in the young male driving population are frightening, and evidence is clear that a graduated driving license would prevent many. Please urgently consider introducing this.”</a:t>
            </a:r>
            <a:br>
              <a:rPr lang="en-GB" sz="3800" b="1" dirty="0"/>
            </a:br>
            <a:br>
              <a:rPr lang="en-GB" sz="3800" b="1" dirty="0"/>
            </a:br>
            <a:endParaRPr lang="en-GB" sz="3800" dirty="0"/>
          </a:p>
        </p:txBody>
      </p:sp>
    </p:spTree>
    <p:extLst>
      <p:ext uri="{BB962C8B-B14F-4D97-AF65-F5344CB8AC3E}">
        <p14:creationId xmlns:p14="http://schemas.microsoft.com/office/powerpoint/2010/main" val="3564616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4503" y="740194"/>
            <a:ext cx="7182994" cy="4807766"/>
          </a:xfrm>
        </p:spPr>
        <p:txBody>
          <a:bodyPr/>
          <a:lstStyle/>
          <a:p>
            <a:pPr algn="ctr"/>
            <a:r>
              <a:rPr lang="en-GB" sz="3600" dirty="0"/>
              <a:t>“I have an 18-year-old daughter who has recently passed her driving test and the safety of her and her friends is incredibly important to me. I have also seen the devastation of losing a child to a car crash through a family friend’s loss 4 years ago. It happens far too often, we need change!”</a:t>
            </a:r>
            <a:br>
              <a:rPr lang="en-GB" sz="3800" b="1" dirty="0"/>
            </a:br>
            <a:br>
              <a:rPr lang="en-GB" sz="3800" b="1" dirty="0"/>
            </a:br>
            <a:endParaRPr lang="en-GB" sz="3800" dirty="0"/>
          </a:p>
        </p:txBody>
      </p:sp>
    </p:spTree>
    <p:extLst>
      <p:ext uri="{BB962C8B-B14F-4D97-AF65-F5344CB8AC3E}">
        <p14:creationId xmlns:p14="http://schemas.microsoft.com/office/powerpoint/2010/main" val="3574435288"/>
      </p:ext>
    </p:extLst>
  </p:cSld>
  <p:clrMapOvr>
    <a:masterClrMapping/>
  </p:clrMapOvr>
</p:sld>
</file>

<file path=ppt/theme/theme1.xml><?xml version="1.0" encoding="utf-8"?>
<a:theme xmlns:a="http://schemas.openxmlformats.org/drawingml/2006/main" name="Office Theme">
  <a:themeElements>
    <a:clrScheme name="Custom 5">
      <a:dk1>
        <a:srgbClr val="FFFFFF"/>
      </a:dk1>
      <a:lt1>
        <a:srgbClr val="5D285F"/>
      </a:lt1>
      <a:dk2>
        <a:srgbClr val="5D285F"/>
      </a:dk2>
      <a:lt2>
        <a:srgbClr val="5D285F"/>
      </a:lt2>
      <a:accent1>
        <a:srgbClr val="5D285F"/>
      </a:accent1>
      <a:accent2>
        <a:srgbClr val="7D537F"/>
      </a:accent2>
      <a:accent3>
        <a:srgbClr val="8E698F"/>
      </a:accent3>
      <a:accent4>
        <a:srgbClr val="9E7E9F"/>
      </a:accent4>
      <a:accent5>
        <a:srgbClr val="AE94AF"/>
      </a:accent5>
      <a:accent6>
        <a:srgbClr val="BEA9BF"/>
      </a:accent6>
      <a:hlink>
        <a:srgbClr val="DFD4DF"/>
      </a:hlink>
      <a:folHlink>
        <a:srgbClr val="954F72"/>
      </a:folHlink>
    </a:clrScheme>
    <a:fontScheme name="Custom 1">
      <a:majorFont>
        <a:latin typeface="Noto Sans"/>
        <a:ea typeface=""/>
        <a:cs typeface=""/>
      </a:majorFont>
      <a:minorFont>
        <a:latin typeface="Noto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oadPeace Presentation Template Purple" id="{4AB26232-AF32-4BA7-8F27-18706FC55A3F}" vid="{C95E8663-5BA5-4640-A71F-F62194609A23}"/>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DF751FA9EAD444FA5EE7AF47A50A7A4" ma:contentTypeVersion="16" ma:contentTypeDescription="Create a new document." ma:contentTypeScope="" ma:versionID="920072b3f32615a33e934ae915ff8659">
  <xsd:schema xmlns:xsd="http://www.w3.org/2001/XMLSchema" xmlns:xs="http://www.w3.org/2001/XMLSchema" xmlns:p="http://schemas.microsoft.com/office/2006/metadata/properties" xmlns:ns3="981eeb59-7fc5-41aa-b4b4-3dfadad7340a" xmlns:ns4="d675b808-62b2-492f-95a3-169db085a803" targetNamespace="http://schemas.microsoft.com/office/2006/metadata/properties" ma:root="true" ma:fieldsID="110622fb4203e4d90ce0d7f25ddc2534" ns3:_="" ns4:_="">
    <xsd:import namespace="981eeb59-7fc5-41aa-b4b4-3dfadad7340a"/>
    <xsd:import namespace="d675b808-62b2-492f-95a3-169db085a803"/>
    <xsd:element name="properties">
      <xsd:complexType>
        <xsd:sequence>
          <xsd:element name="documentManagement">
            <xsd:complexType>
              <xsd:all>
                <xsd:element ref="ns3:MediaServiceMetadata" minOccurs="0"/>
                <xsd:element ref="ns3:MediaServiceFastMetadata" minOccurs="0"/>
                <xsd:element ref="ns3:_activity"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4:SharedWithUsers" minOccurs="0"/>
                <xsd:element ref="ns4:SharedWithDetails" minOccurs="0"/>
                <xsd:element ref="ns4:SharingHintHash" minOccurs="0"/>
                <xsd:element ref="ns3:MediaServiceObjectDetectorVersions" minOccurs="0"/>
                <xsd:element ref="ns3:MediaServiceSystemTags" minOccurs="0"/>
                <xsd:element ref="ns3:MediaServiceSearchPropertie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1eeb59-7fc5-41aa-b4b4-3dfadad734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75b808-62b2-492f-95a3-169db085a803"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981eeb59-7fc5-41aa-b4b4-3dfadad7340a" xsi:nil="true"/>
  </documentManagement>
</p:properties>
</file>

<file path=customXml/itemProps1.xml><?xml version="1.0" encoding="utf-8"?>
<ds:datastoreItem xmlns:ds="http://schemas.openxmlformats.org/officeDocument/2006/customXml" ds:itemID="{FBB42610-1C6B-4953-B3E1-B2D94C274A39}">
  <ds:schemaRefs>
    <ds:schemaRef ds:uri="http://schemas.microsoft.com/sharepoint/v3/contenttype/forms"/>
  </ds:schemaRefs>
</ds:datastoreItem>
</file>

<file path=customXml/itemProps2.xml><?xml version="1.0" encoding="utf-8"?>
<ds:datastoreItem xmlns:ds="http://schemas.openxmlformats.org/officeDocument/2006/customXml" ds:itemID="{FCC99EAF-EA2F-4D4F-8610-23F3D728E3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1eeb59-7fc5-41aa-b4b4-3dfadad7340a"/>
    <ds:schemaRef ds:uri="d675b808-62b2-492f-95a3-169db085a8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46727C1-D6B2-4579-AE27-C96D1B1173BC}">
  <ds:schemaRefs>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schemas.openxmlformats.org/package/2006/metadata/core-properties"/>
    <ds:schemaRef ds:uri="http://purl.org/dc/terms/"/>
    <ds:schemaRef ds:uri="981eeb59-7fc5-41aa-b4b4-3dfadad7340a"/>
    <ds:schemaRef ds:uri="d675b808-62b2-492f-95a3-169db085a803"/>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RoadPeace-GDL-Letter-Quotes</Template>
  <TotalTime>5905</TotalTime>
  <Words>636</Words>
  <Application>Microsoft Office PowerPoint</Application>
  <PresentationFormat>Widescreen</PresentationFormat>
  <Paragraphs>16</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Noto Sans</vt:lpstr>
      <vt:lpstr>Office Theme</vt:lpstr>
      <vt:lpstr>Just some of the reasons why supporters have signed our open Graduated Driving Licensing letter </vt:lpstr>
      <vt:lpstr>“I have seen first-hand the devastation caused by crashes involving young and inexperienced drivers. I believe the introduction of GDL will save lives and needs to be prioritised.” </vt:lpstr>
      <vt:lpstr>PowerPoint Presentation</vt:lpstr>
      <vt:lpstr>“My daughter was killed by a 17-year-old, who had just passed his test.”  </vt:lpstr>
      <vt:lpstr>“My brother was killed in a car crash aged 22 years. This had devastated my family and should not have happened.”  </vt:lpstr>
      <vt:lpstr>“After years of falling road deaths, progress has now stalled so new initiatives are needed to stop yet more families suffering the unnecessary loss of a loved one.”  </vt:lpstr>
      <vt:lpstr>“We lost a family member to dangerous driving. No family should have to go through that pain. Graduated driving licences are proven to reduce road death and injury and it's astounding to me that the UK does not follow this approach. We should do all we can to improve safety on our roads.”  </vt:lpstr>
      <vt:lpstr>“We have two young sons, who will soon be learning to drive. The statistics for deaths in the young male driving population are frightening, and evidence is clear that a graduated driving license would prevent many. Please urgently consider introducing this.”  </vt:lpstr>
      <vt:lpstr>“I have an 18-year-old daughter who has recently passed her driving test and the safety of her and her friends is incredibly important to me. I have also seen the devastation of losing a child to a car crash through a family friend’s loss 4 years ago. It happens far too often, we need change!”  </vt:lpstr>
      <vt:lpstr>“I know someone who unfortunately lost their life a few days before their 18th birthday as a passenger of a new young driver and seeing the heartbreak that it caused was and still is devastating.”  </vt:lpstr>
      <vt:lpstr>“In November 2023, our 40-year-old daughter, as a pedestrian, was killed by a car driven by a younger driver. If this immeasurable loss for families and friends can be lessened by extending the probationary period for young drivers, that can only be a good thing.”    </vt:lpstr>
      <vt:lpstr>“Young drivers need to build experience in a carefully calibrated and controlled way for their own safety and for the safety of all road users and their passengers, as well as pedestrians.”  </vt:lpstr>
      <vt:lpstr>“I lost my 21-year-old daughter in a car crash last year, 3 months after passing her test. Had the graduated driving licence been legislation, I truly believe she would still be here now. She was driving with friends, who were lucky enough to escape with their lives.”  </vt:lpstr>
      <vt:lpstr>“The numbers of deaths on our roads is increasing drastically. The standard of driving is so bad. Our son was killed on his way to work in a road crash. It’s time to act. Please implement legislation for Graduated Driving Licensing. Save lives and serious injuries on our roads.”  </vt:lpstr>
      <vt:lpstr>“Aware of the evidence in favour of this intervention. I have lost friends in road traffic crashes and anything that can be done to cut this major cause of mortality would be welcome.”  </vt:lpstr>
    </vt:vector>
  </TitlesOfParts>
  <Company>Road Peace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Just some reasons why supporters have signed our open Graduated Driving Licensing letter</dc:title>
  <dc:creator>Seth Ludewick</dc:creator>
  <cp:lastModifiedBy>Rebecca Morris</cp:lastModifiedBy>
  <cp:revision>12</cp:revision>
  <dcterms:created xsi:type="dcterms:W3CDTF">2024-06-26T11:37:39Z</dcterms:created>
  <dcterms:modified xsi:type="dcterms:W3CDTF">2024-07-02T09:23:55Z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0x010100DDF751FA9EAD444FA5EE7AF47A50A7A4</vt:lpwstr>
  </property>
</Properties>
</file>